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Montserrat Bold" charset="1" panose="00000800000000000000"/>
      <p:regular r:id="rId26"/>
    </p:embeddedFont>
    <p:embeddedFont>
      <p:font typeface="Poppins Bold" charset="1" panose="00000800000000000000"/>
      <p:regular r:id="rId27"/>
    </p:embeddedFont>
    <p:embeddedFont>
      <p:font typeface="Poppins" charset="1" panose="00000500000000000000"/>
      <p:regular r:id="rId28"/>
    </p:embeddedFont>
    <p:embeddedFont>
      <p:font typeface="Montserrat" charset="1" panose="000005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Relationship Id="rId4" Target="mailto:smorris@outlook.com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887131" y="6054091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8757394" y="7522582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8887131" y="4465722"/>
            <a:ext cx="9146584" cy="5246370"/>
            <a:chOff x="0" y="0"/>
            <a:chExt cx="7981950" cy="457835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3"/>
              <a:stretch>
                <a:fillRect l="-5630" t="0" r="-5630" b="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806336" y="847725"/>
            <a:ext cx="13745943" cy="318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19"/>
              </a:lnSpc>
            </a:pPr>
            <a:r>
              <a:rPr lang="en-US" sz="9156" b="true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Resume Parsing</a:t>
            </a:r>
          </a:p>
          <a:p>
            <a:pPr algn="l">
              <a:lnSpc>
                <a:spcPts val="12819"/>
              </a:lnSpc>
              <a:spcBef>
                <a:spcPct val="0"/>
              </a:spcBef>
            </a:pPr>
            <a:r>
              <a:rPr lang="en-US" b="true" sz="9156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Scoring System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77937" y="5968366"/>
            <a:ext cx="7109194" cy="2155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b="true" sz="3200" spc="-64">
                <a:solidFill>
                  <a:srgbClr val="5B98BA"/>
                </a:solidFill>
                <a:latin typeface="Poppins Bold"/>
                <a:ea typeface="Poppins Bold"/>
                <a:cs typeface="Poppins Bold"/>
                <a:sym typeface="Poppins Bold"/>
              </a:rPr>
              <a:t>Using Natural Language Processing to Extract Key Resume Details</a:t>
            </a:r>
          </a:p>
          <a:p>
            <a:pPr algn="l">
              <a:lnSpc>
                <a:spcPts val="3621"/>
              </a:lnSpc>
              <a:spcBef>
                <a:spcPct val="0"/>
              </a:spcBef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777937" y="8303846"/>
            <a:ext cx="7366063" cy="501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5"/>
              </a:lnSpc>
              <a:spcBef>
                <a:spcPct val="0"/>
              </a:spcBef>
            </a:pPr>
            <a:r>
              <a:rPr lang="en-US" sz="2753" spc="-55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By: Moses Mugambi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61155" y="-1582002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44200" y="8419234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91331" y="1842803"/>
            <a:ext cx="15382151" cy="3943690"/>
          </a:xfrm>
          <a:custGeom>
            <a:avLst/>
            <a:gdLst/>
            <a:ahLst/>
            <a:cxnLst/>
            <a:rect r="r" b="b" t="t" l="l"/>
            <a:pathLst>
              <a:path h="3943690" w="15382151">
                <a:moveTo>
                  <a:pt x="0" y="0"/>
                </a:moveTo>
                <a:lnTo>
                  <a:pt x="15382151" y="0"/>
                </a:lnTo>
                <a:lnTo>
                  <a:pt x="15382151" y="3943691"/>
                </a:lnTo>
                <a:lnTo>
                  <a:pt x="0" y="39436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337" r="0" b="-1337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073552" y="557750"/>
            <a:ext cx="1230793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: Text tokenization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9186" y="6006450"/>
            <a:ext cx="16896669" cy="2789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674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Tokenized Dataset Example: </a:t>
            </a:r>
          </a:p>
          <a:p>
            <a:pPr algn="l">
              <a:lnSpc>
                <a:spcPts val="3744"/>
              </a:lnSpc>
              <a:spcBef>
                <a:spcPct val="0"/>
              </a:spcBef>
            </a:pPr>
            <a:r>
              <a:rPr lang="en-US" sz="2674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{'Name': 'Stephanie Morris', 'Title': 'Back-End Developer', 'Role': 'API Developer', 'Contact': '806.716.2250x944', 'Email': '</a:t>
            </a:r>
            <a:r>
              <a:rPr lang="en-US" sz="2674" u="sng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  <a:hlinkClick r:id="rId4" tooltip="mailto:smorris@outlook.com"/>
              </a:rPr>
              <a:t>smorris@outlook.com</a:t>
            </a:r>
            <a:r>
              <a:rPr lang="en-US" sz="2674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', 'Qualifications': 'Advanced Certificate', 'Experience': '5 to 14 </a:t>
            </a:r>
            <a:r>
              <a:rPr lang="en-US" sz="2674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Years', 'Skills': 'RESTful APIs, Cloud Services (AWS/Azure), Scripting (Python/Bash), Debugging, Version Control (Git), API design and development , 'Company': 'Capital One Financial'}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95452" y="-1504863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6434" y="-56114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44200" y="8419234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14838" y="1750039"/>
            <a:ext cx="3724612" cy="6399719"/>
          </a:xfrm>
          <a:custGeom>
            <a:avLst/>
            <a:gdLst/>
            <a:ahLst/>
            <a:cxnLst/>
            <a:rect r="r" b="b" t="t" l="l"/>
            <a:pathLst>
              <a:path h="6399719" w="3724612">
                <a:moveTo>
                  <a:pt x="0" y="0"/>
                </a:moveTo>
                <a:lnTo>
                  <a:pt x="3724613" y="0"/>
                </a:lnTo>
                <a:lnTo>
                  <a:pt x="3724613" y="6399718"/>
                </a:lnTo>
                <a:lnTo>
                  <a:pt x="0" y="6399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142" t="-1124" r="-1094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39470" y="1750039"/>
            <a:ext cx="4504530" cy="6399719"/>
          </a:xfrm>
          <a:custGeom>
            <a:avLst/>
            <a:gdLst/>
            <a:ahLst/>
            <a:cxnLst/>
            <a:rect r="r" b="b" t="t" l="l"/>
            <a:pathLst>
              <a:path h="6399719" w="4504530">
                <a:moveTo>
                  <a:pt x="0" y="0"/>
                </a:moveTo>
                <a:lnTo>
                  <a:pt x="4504530" y="0"/>
                </a:lnTo>
                <a:lnTo>
                  <a:pt x="4504530" y="6399718"/>
                </a:lnTo>
                <a:lnTo>
                  <a:pt x="0" y="63997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08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532115" y="1750039"/>
            <a:ext cx="3855602" cy="6399719"/>
          </a:xfrm>
          <a:custGeom>
            <a:avLst/>
            <a:gdLst/>
            <a:ahLst/>
            <a:cxnLst/>
            <a:rect r="r" b="b" t="t" l="l"/>
            <a:pathLst>
              <a:path h="6399719" w="3855602">
                <a:moveTo>
                  <a:pt x="0" y="0"/>
                </a:moveTo>
                <a:lnTo>
                  <a:pt x="3855602" y="0"/>
                </a:lnTo>
                <a:lnTo>
                  <a:pt x="3855602" y="6399718"/>
                </a:lnTo>
                <a:lnTo>
                  <a:pt x="0" y="63997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875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98184" y="1750039"/>
            <a:ext cx="3778411" cy="6399719"/>
          </a:xfrm>
          <a:custGeom>
            <a:avLst/>
            <a:gdLst/>
            <a:ahLst/>
            <a:cxnLst/>
            <a:rect r="r" b="b" t="t" l="l"/>
            <a:pathLst>
              <a:path h="6399719" w="3778411">
                <a:moveTo>
                  <a:pt x="0" y="0"/>
                </a:moveTo>
                <a:lnTo>
                  <a:pt x="3778411" y="0"/>
                </a:lnTo>
                <a:lnTo>
                  <a:pt x="3778411" y="6399718"/>
                </a:lnTo>
                <a:lnTo>
                  <a:pt x="0" y="63997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577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74562" y="580073"/>
            <a:ext cx="1453887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: (Token BIO Tagging)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998687" y="8464082"/>
            <a:ext cx="13615988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96567" indent="-248284" lvl="1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B- denotes the beginning of an entity, I- denotes inside an entity, and O denotes no entity.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95452" y="-1504863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6434" y="-56114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44200" y="8567106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10516" y="1680080"/>
            <a:ext cx="5705381" cy="6739155"/>
          </a:xfrm>
          <a:custGeom>
            <a:avLst/>
            <a:gdLst/>
            <a:ahLst/>
            <a:cxnLst/>
            <a:rect r="r" b="b" t="t" l="l"/>
            <a:pathLst>
              <a:path h="6739155" w="5705381">
                <a:moveTo>
                  <a:pt x="0" y="0"/>
                </a:moveTo>
                <a:lnTo>
                  <a:pt x="5705381" y="0"/>
                </a:lnTo>
                <a:lnTo>
                  <a:pt x="5705381" y="6739154"/>
                </a:lnTo>
                <a:lnTo>
                  <a:pt x="0" y="67391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718744" y="1680080"/>
            <a:ext cx="5129609" cy="6739155"/>
          </a:xfrm>
          <a:custGeom>
            <a:avLst/>
            <a:gdLst/>
            <a:ahLst/>
            <a:cxnLst/>
            <a:rect r="r" b="b" t="t" l="l"/>
            <a:pathLst>
              <a:path h="6739155" w="5129609">
                <a:moveTo>
                  <a:pt x="0" y="0"/>
                </a:moveTo>
                <a:lnTo>
                  <a:pt x="5129609" y="0"/>
                </a:lnTo>
                <a:lnTo>
                  <a:pt x="5129609" y="6739154"/>
                </a:lnTo>
                <a:lnTo>
                  <a:pt x="0" y="6739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155253" y="1680080"/>
            <a:ext cx="5176836" cy="6739155"/>
          </a:xfrm>
          <a:custGeom>
            <a:avLst/>
            <a:gdLst/>
            <a:ahLst/>
            <a:cxnLst/>
            <a:rect r="r" b="b" t="t" l="l"/>
            <a:pathLst>
              <a:path h="6739155" w="5176836">
                <a:moveTo>
                  <a:pt x="0" y="0"/>
                </a:moveTo>
                <a:lnTo>
                  <a:pt x="5176835" y="0"/>
                </a:lnTo>
                <a:lnTo>
                  <a:pt x="5176835" y="6739154"/>
                </a:lnTo>
                <a:lnTo>
                  <a:pt x="0" y="673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74562" y="580073"/>
            <a:ext cx="1453887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: (Numerical Labelling)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288357" y="8831580"/>
            <a:ext cx="9609827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51D40"/>
                </a:solidFill>
                <a:latin typeface="Montserrat"/>
                <a:ea typeface="Montserrat"/>
                <a:cs typeface="Montserrat"/>
                <a:sym typeface="Montserrat"/>
              </a:rPr>
              <a:t>Numerical labels are then converted to embeddings (vectors) using a vector map in the embedding layer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95452" y="-1504863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6434" y="-56114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44200" y="8567106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658679" y="1391603"/>
            <a:ext cx="12970643" cy="6369848"/>
          </a:xfrm>
          <a:custGeom>
            <a:avLst/>
            <a:gdLst/>
            <a:ahLst/>
            <a:cxnLst/>
            <a:rect r="r" b="b" t="t" l="l"/>
            <a:pathLst>
              <a:path h="6369848" w="12970643">
                <a:moveTo>
                  <a:pt x="0" y="0"/>
                </a:moveTo>
                <a:lnTo>
                  <a:pt x="12970642" y="0"/>
                </a:lnTo>
                <a:lnTo>
                  <a:pt x="12970642" y="6369848"/>
                </a:lnTo>
                <a:lnTo>
                  <a:pt x="0" y="6369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916" r="0" b="-200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74562" y="580073"/>
            <a:ext cx="1453887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Train - Test Split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658679" y="7523326"/>
            <a:ext cx="12970643" cy="1541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Only a small fraction of the dataset was used due to computational limitations (37600) entries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95452" y="-1504863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6434" y="-56114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44200" y="8567106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476642" y="1608818"/>
            <a:ext cx="13334716" cy="8331289"/>
          </a:xfrm>
          <a:custGeom>
            <a:avLst/>
            <a:gdLst/>
            <a:ahLst/>
            <a:cxnLst/>
            <a:rect r="r" b="b" t="t" l="l"/>
            <a:pathLst>
              <a:path h="8331289" w="13334716">
                <a:moveTo>
                  <a:pt x="0" y="0"/>
                </a:moveTo>
                <a:lnTo>
                  <a:pt x="13334716" y="0"/>
                </a:lnTo>
                <a:lnTo>
                  <a:pt x="13334716" y="8331289"/>
                </a:lnTo>
                <a:lnTo>
                  <a:pt x="0" y="8331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74562" y="580073"/>
            <a:ext cx="1453887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Modelling Results and Evaluation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95452" y="-1504863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6434" y="-56114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44200" y="8567106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53830" y="1684138"/>
            <a:ext cx="12380340" cy="7920522"/>
          </a:xfrm>
          <a:custGeom>
            <a:avLst/>
            <a:gdLst/>
            <a:ahLst/>
            <a:cxnLst/>
            <a:rect r="r" b="b" t="t" l="l"/>
            <a:pathLst>
              <a:path h="7920522" w="12380340">
                <a:moveTo>
                  <a:pt x="0" y="0"/>
                </a:moveTo>
                <a:lnTo>
                  <a:pt x="12380340" y="0"/>
                </a:lnTo>
                <a:lnTo>
                  <a:pt x="12380340" y="7920521"/>
                </a:lnTo>
                <a:lnTo>
                  <a:pt x="0" y="79205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74562" y="580073"/>
            <a:ext cx="1453887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Overfitting Analysis (Loss Curves)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95452" y="-1504863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6434" y="-56114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44200" y="8567106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60118" y="808135"/>
            <a:ext cx="10167763" cy="8895398"/>
          </a:xfrm>
          <a:custGeom>
            <a:avLst/>
            <a:gdLst/>
            <a:ahLst/>
            <a:cxnLst/>
            <a:rect r="r" b="b" t="t" l="l"/>
            <a:pathLst>
              <a:path h="8895398" w="10167763">
                <a:moveTo>
                  <a:pt x="0" y="0"/>
                </a:moveTo>
                <a:lnTo>
                  <a:pt x="10167764" y="0"/>
                </a:lnTo>
                <a:lnTo>
                  <a:pt x="10167764" y="8895398"/>
                </a:lnTo>
                <a:lnTo>
                  <a:pt x="0" y="8895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74562" y="-3395"/>
            <a:ext cx="1453887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Confussion Matrix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95452" y="-1504863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6434" y="-56114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44200" y="8567106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74562" y="580073"/>
            <a:ext cx="14538876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Streamlit Web Application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95452" y="-1504863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6434" y="-56114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44200" y="8567106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74562" y="561023"/>
            <a:ext cx="14538876" cy="95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b="true" sz="5599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Challenges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58679" y="2374861"/>
            <a:ext cx="12970643" cy="558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Unable to train on entire dataset due to computational and time limitations.</a:t>
            </a:r>
          </a:p>
          <a:p>
            <a:pPr algn="l">
              <a:lnSpc>
                <a:spcPts val="6400"/>
              </a:lnSpc>
            </a:pP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 o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verfitting during training.</a:t>
            </a:r>
          </a:p>
          <a:p>
            <a:pPr algn="l">
              <a:lnSpc>
                <a:spcPts val="6400"/>
              </a:lnSpc>
            </a:pP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Faced difficulties in streamlit model app deployment</a:t>
            </a:r>
          </a:p>
          <a:p>
            <a:pPr algn="l">
              <a:lnSpc>
                <a:spcPts val="6400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95452" y="-1504863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6434" y="-56114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44200" y="8567106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74562" y="561023"/>
            <a:ext cx="14538876" cy="95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b="true" sz="5599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Future Improvements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74562" y="2374861"/>
            <a:ext cx="12970643" cy="558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Use a large and diverse manually annotated dataset.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Domain-specific fine-tuning for improved accuracy.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Support for multilingual resumes.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Integration with job boards or ATS.</a:t>
            </a: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Highly interactive dashboard for recruiters to manage parsed resumes.</a:t>
            </a:r>
          </a:p>
          <a:p>
            <a:pPr algn="l">
              <a:lnSpc>
                <a:spcPts val="6400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086801" y="557750"/>
            <a:ext cx="628144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Statement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1619546"/>
            <a:ext cx="17773650" cy="6157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Recruiters often spend hours manually screening resumes, leading to inefficiencies, inconsistencies, and potential bias in hiring. Traditional methods struggle to process diverse resume formats and extract relevant information accurately. 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With the rise of AI and automation, resume parsing has become essential for streamlining recruitment, improving candidate selection, and enhancing HR efficiency. 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Project Goal: Develop robust resume parser system that can accurately extract key details like skills and experience, and score/rank CVs making hiring faster and more efficient.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895452" y="-1504863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476434" y="-56114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344200" y="8567106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74562" y="561023"/>
            <a:ext cx="14538876" cy="95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b="true" sz="5599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Conclusion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58679" y="1983018"/>
            <a:ext cx="12970643" cy="478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Automated resume parsing system using NLP to extract entities and score resumes.</a:t>
            </a:r>
          </a:p>
          <a:p>
            <a:pPr algn="l">
              <a:lnSpc>
                <a:spcPts val="6400"/>
              </a:lnSpc>
            </a:pPr>
          </a:p>
          <a:p>
            <a:pPr algn="l" marL="690881" indent="-345440" lvl="1">
              <a:lnSpc>
                <a:spcPts val="64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Streamlit interface for ease of use.</a:t>
            </a:r>
          </a:p>
          <a:p>
            <a:pPr algn="l">
              <a:lnSpc>
                <a:spcPts val="6400"/>
              </a:lnSpc>
            </a:pPr>
          </a:p>
          <a:p>
            <a:pPr algn="l">
              <a:lnSpc>
                <a:spcPts val="64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299550" y="557750"/>
            <a:ext cx="5855940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Objectives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2096379"/>
            <a:ext cx="17773650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Develop a Named Entity Recognition model to extract key resume details such as Candidates Information (Contacts, Educational Background, Work Experience, Job Role/Title), Skills.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Score and Rank Resumes based on Job description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Batch resume handling.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Deploy a demonstration web application using Streamlit.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91331" y="4271010"/>
            <a:ext cx="5495627" cy="165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Project Overview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002252" y="1670001"/>
            <a:ext cx="8883402" cy="6719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>
                    <a:alpha val="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Exploratory Data Analysis.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>
                    <a:alpha val="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Data Cleaning.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>
                    <a:alpha val="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Data Preprocessing.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>
                    <a:alpha val="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 Machine Learning Model Development.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b="true">
                <a:solidFill>
                  <a:srgbClr val="000000">
                    <a:alpha val="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 Model Evaluation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b="true" sz="3200">
                <a:solidFill>
                  <a:srgbClr val="000000">
                    <a:alpha val="0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6. Streamlit App.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751956" y="1009802"/>
            <a:ext cx="8267396" cy="8267396"/>
          </a:xfrm>
          <a:custGeom>
            <a:avLst/>
            <a:gdLst/>
            <a:ahLst/>
            <a:cxnLst/>
            <a:rect r="r" b="b" t="t" l="l"/>
            <a:pathLst>
              <a:path h="8267396" w="8267396">
                <a:moveTo>
                  <a:pt x="0" y="0"/>
                </a:moveTo>
                <a:lnTo>
                  <a:pt x="8267396" y="0"/>
                </a:lnTo>
                <a:lnTo>
                  <a:pt x="8267396" y="8267396"/>
                </a:lnTo>
                <a:lnTo>
                  <a:pt x="0" y="8267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943316" y="2223687"/>
            <a:ext cx="9510361" cy="6849431"/>
          </a:xfrm>
          <a:custGeom>
            <a:avLst/>
            <a:gdLst/>
            <a:ahLst/>
            <a:cxnLst/>
            <a:rect r="r" b="b" t="t" l="l"/>
            <a:pathLst>
              <a:path h="6849431" w="9510361">
                <a:moveTo>
                  <a:pt x="0" y="0"/>
                </a:moveTo>
                <a:lnTo>
                  <a:pt x="9510361" y="0"/>
                </a:lnTo>
                <a:lnTo>
                  <a:pt x="9510361" y="6849431"/>
                </a:lnTo>
                <a:lnTo>
                  <a:pt x="0" y="68494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950897" y="557750"/>
            <a:ext cx="4553248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</a:t>
            </a: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 Sourcing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14350" y="2096379"/>
            <a:ext cx="7044405" cy="5595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The original jobs dataset was sourced from Kaggle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CSV file with Job Roles and extracted texts (1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.6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million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entries and 23 columns)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Unnecessary columns were dropped.</a:t>
            </a: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0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356959" y="6655593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8"/>
                </a:lnTo>
                <a:lnTo>
                  <a:pt x="0" y="1733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63" t="0" r="-1963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806336" y="-85725"/>
            <a:ext cx="137353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0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20234" y="-1717598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0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>
                <a:alpha val="0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0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356959" y="6655593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8"/>
                </a:lnTo>
                <a:lnTo>
                  <a:pt x="0" y="1733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0"/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0" y="0"/>
            <a:ext cx="18288000" cy="10257336"/>
          </a:xfrm>
          <a:custGeom>
            <a:avLst/>
            <a:gdLst/>
            <a:ahLst/>
            <a:cxnLst/>
            <a:rect r="r" b="b" t="t" l="l"/>
            <a:pathLst>
              <a:path h="10257336" w="18288000">
                <a:moveTo>
                  <a:pt x="0" y="0"/>
                </a:moveTo>
                <a:lnTo>
                  <a:pt x="18288000" y="0"/>
                </a:lnTo>
                <a:lnTo>
                  <a:pt x="18288000" y="10257336"/>
                </a:lnTo>
                <a:lnTo>
                  <a:pt x="0" y="10257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" t="-392" r="0" b="-392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034806" y="-85725"/>
            <a:ext cx="1373535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EDA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61155" y="-1582002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667453" y="557750"/>
            <a:ext cx="5120134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Model</a:t>
            </a: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Selection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4350" y="2096379"/>
            <a:ext cx="17443275" cy="771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A DistilBERT model was selected for Named Entity Rec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ogni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tion.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547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Lightweight &amp; Efficient. DistilBERT is 40% smaller and 60% faster than BERT, making it ideal for real-time parsing systems.</a:t>
            </a:r>
          </a:p>
          <a:p>
            <a:pPr algn="l" marL="690881" indent="-345440" lvl="1">
              <a:lnSpc>
                <a:spcPts val="547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Good Performance. Retains over 95% of BERT’s accuracy, ensuring robust Named Entity Recognition (NER).</a:t>
            </a:r>
          </a:p>
          <a:p>
            <a:pPr algn="l" marL="690881" indent="-345440" lvl="1">
              <a:lnSpc>
                <a:spcPts val="547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Pretrained on Rich Text Corpora meaning it can understand contextual meaning in resumes effectively.</a:t>
            </a:r>
          </a:p>
          <a:p>
            <a:pPr algn="l" marL="690881" indent="-345440" lvl="1">
              <a:lnSpc>
                <a:spcPts val="547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Easily adaptable for classification, entity extraction, and similarity tasks.</a:t>
            </a:r>
          </a:p>
          <a:p>
            <a:pPr algn="l" marL="690881" indent="-345440" lvl="1">
              <a:lnSpc>
                <a:spcPts val="5472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Suitable for deployment in web apps like Streamlit for instant resume analysis.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D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387717" y="9073118"/>
            <a:ext cx="14099416" cy="14099416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5861155" y="-1582002"/>
            <a:ext cx="3735531" cy="373553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47857" y="-643475"/>
            <a:ext cx="1286950" cy="1286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929195" y="8389571"/>
            <a:ext cx="3735531" cy="373553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>
                  <a:alpha val="36863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898184" y="9073118"/>
            <a:ext cx="8779632" cy="1733977"/>
          </a:xfrm>
          <a:custGeom>
            <a:avLst/>
            <a:gdLst/>
            <a:ahLst/>
            <a:cxnLst/>
            <a:rect r="r" b="b" t="t" l="l"/>
            <a:pathLst>
              <a:path h="1733977" w="8779632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116962" y="557750"/>
            <a:ext cx="8221117" cy="811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 Preprocessing Steps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53411" y="2571674"/>
            <a:ext cx="17443275" cy="739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Raw Text : Start with the input text.</a:t>
            </a:r>
          </a:p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okeniza</a:t>
            </a: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tion : Split the text into tokens.</a:t>
            </a:r>
          </a:p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Token BIO tagging</a:t>
            </a:r>
          </a:p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Numerical Encoding : Convert tokens to integers.</a:t>
            </a:r>
          </a:p>
          <a:p>
            <a:pPr algn="l" marL="690881" indent="-345440" lvl="1">
              <a:lnSpc>
                <a:spcPts val="8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Embedding Conversion : Map integers to dense vectors.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DAGm-iITD8o</dc:identifier>
  <dcterms:modified xsi:type="dcterms:W3CDTF">2011-08-01T06:04:30Z</dcterms:modified>
  <cp:revision>1</cp:revision>
  <dc:title>Resume Parsing and Scoring System Presentation (Final Capstone Project)</dc:title>
</cp:coreProperties>
</file>